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E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6022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5CE7E-55E7-2E44-A3A5-E16FEBDAF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C6FB78-9A77-D894-E8FF-C0BB51BA1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C7C92B-7DCF-1096-F7A6-B57381EEF9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10CD4-AFA4-CFE9-31FD-AD3E697D7D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988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D50C6-153F-D038-791F-98167A964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2BE1E7-454A-F47F-403C-CF3366DBF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996C3D-C186-75D9-5329-D01DCAC7C2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72DE9-D59B-D7BE-C846-B44719638F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58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02920" y="2843439"/>
            <a:ext cx="10607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Handling &amp; Project Execution Process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502920" y="4224528"/>
            <a:ext cx="2194560" cy="0"/>
          </a:xfrm>
          <a:prstGeom prst="line">
            <a:avLst/>
          </a:prstGeom>
          <a:noFill/>
          <a:ln w="25400">
            <a:solidFill>
              <a:srgbClr val="0EB4B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02920" y="43891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Requirement Discovery to Delivery, Warranty &amp; Support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6217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PROCESS DOCUMENT</a:t>
            </a:r>
            <a:endParaRPr lang="en-US" sz="1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EFBA73-4249-BFDB-7E02-F2CF5B7E42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40" y="1480034"/>
            <a:ext cx="5055079" cy="1263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We Follow a Standard Client Process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41732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structured process ensures that, for every project:</a:t>
            </a:r>
            <a:endParaRPr lang="en-US" sz="145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828800"/>
            <a:ext cx="5394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are clearly understood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is properly documented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terms are clear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expectations are managed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starts only after proper confirmation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6080760" y="1828800"/>
            <a:ext cx="53949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are controlled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is formally recorded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Warranty period has a clear starting date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Post-warranty support is handled professionally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client and company have proper documentation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02920" y="4526280"/>
            <a:ext cx="11183112" cy="1783080"/>
          </a:xfrm>
          <a:prstGeom prst="roundRect">
            <a:avLst>
              <a:gd name="adj" fmla="val 4103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31520" y="464515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FLOW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731520" y="4974336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4974336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2432304" y="4974336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798064" y="4974336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2798064" y="4974336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498848" y="4974336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864608" y="4974336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64608" y="4974336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565392" y="4974336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931152" y="4974336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931152" y="4974336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631936" y="4974336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8997696" y="4974336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7696" y="4974336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1924812" y="5559552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924812" y="5559552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3625596" y="5559552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991356" y="5559552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991356" y="5559552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5692140" y="5559552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057900" y="5559552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057900" y="5559552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Warranty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7758684" y="5559552"/>
            <a:ext cx="2194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8124444" y="5559552"/>
            <a:ext cx="1700784" cy="457200"/>
          </a:xfrm>
          <a:prstGeom prst="roundRect">
            <a:avLst>
              <a:gd name="adj" fmla="val 18000"/>
            </a:avLst>
          </a:prstGeom>
          <a:solidFill>
            <a:srgbClr val="0D8F90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124444" y="5559552"/>
            <a:ext cx="1700784" cy="457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100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561DB0B-5619-FBF2-F67F-F2CE1B5B3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End-to-End Client Journey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60020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40080" y="173736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220370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2316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 Discovery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2779776" y="160020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2916936" y="173736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916936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2916936" y="220370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2916936" y="242316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&amp; Solution Planning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56632" y="160020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5193792" y="173736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93792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5193792" y="220370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5193792" y="242316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 &amp; Agreement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333488" y="160020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470648" y="173736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470648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470648" y="220370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7470648" y="242316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Payment &amp; Project Kickoff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9610344" y="160020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9747504" y="173736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747504" y="1737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9747504" y="220370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5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9747504" y="242316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02920" y="333756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640080" y="347472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640080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640080" y="394106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6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640080" y="416052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&amp; User Acceptance Testing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2779776" y="333756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2916936" y="347472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2916936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8" name="Text 36"/>
          <p:cNvSpPr txBox="1"/>
          <p:nvPr/>
        </p:nvSpPr>
        <p:spPr>
          <a:xfrm>
            <a:off x="2916936" y="394106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7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2916936" y="416052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Approval &amp; Delivery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5056632" y="333756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5193792" y="347472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5193792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3" name="Text 41"/>
          <p:cNvSpPr txBox="1"/>
          <p:nvPr/>
        </p:nvSpPr>
        <p:spPr>
          <a:xfrm>
            <a:off x="5193792" y="394106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8</a:t>
            </a:r>
            <a:endParaRPr lang="en-US" sz="900" dirty="0"/>
          </a:p>
        </p:txBody>
      </p:sp>
      <p:sp>
        <p:nvSpPr>
          <p:cNvPr id="44" name="Text 42"/>
          <p:cNvSpPr txBox="1"/>
          <p:nvPr/>
        </p:nvSpPr>
        <p:spPr>
          <a:xfrm>
            <a:off x="5193792" y="416052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Payment &amp; Handover</a:t>
            </a:r>
            <a:endParaRPr lang="en-US" sz="1100" dirty="0"/>
          </a:p>
        </p:txBody>
      </p:sp>
      <p:sp>
        <p:nvSpPr>
          <p:cNvPr id="45" name="Shape 43"/>
          <p:cNvSpPr/>
          <p:nvPr/>
        </p:nvSpPr>
        <p:spPr>
          <a:xfrm>
            <a:off x="7333488" y="333756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7470648" y="347472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7470648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48" name="Text 46"/>
          <p:cNvSpPr txBox="1"/>
          <p:nvPr/>
        </p:nvSpPr>
        <p:spPr>
          <a:xfrm>
            <a:off x="7470648" y="394106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9</a:t>
            </a:r>
            <a:endParaRPr lang="en-US" sz="900" dirty="0"/>
          </a:p>
        </p:txBody>
      </p:sp>
      <p:sp>
        <p:nvSpPr>
          <p:cNvPr id="49" name="Text 47"/>
          <p:cNvSpPr txBox="1"/>
          <p:nvPr/>
        </p:nvSpPr>
        <p:spPr>
          <a:xfrm>
            <a:off x="7470648" y="416052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Warranty Period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9610344" y="3337560"/>
            <a:ext cx="2075688" cy="1417320"/>
          </a:xfrm>
          <a:prstGeom prst="roundRect">
            <a:avLst>
              <a:gd name="adj" fmla="val 516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51" name="Shape 49"/>
          <p:cNvSpPr/>
          <p:nvPr/>
        </p:nvSpPr>
        <p:spPr>
          <a:xfrm>
            <a:off x="9747504" y="3474720"/>
            <a:ext cx="384048" cy="384048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9747504" y="347472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53" name="Text 51"/>
          <p:cNvSpPr txBox="1"/>
          <p:nvPr/>
        </p:nvSpPr>
        <p:spPr>
          <a:xfrm>
            <a:off x="9747504" y="3941064"/>
            <a:ext cx="1801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10</a:t>
            </a:r>
            <a:endParaRPr lang="en-US" sz="900" dirty="0"/>
          </a:p>
        </p:txBody>
      </p:sp>
      <p:sp>
        <p:nvSpPr>
          <p:cNvPr id="54" name="Text 52"/>
          <p:cNvSpPr txBox="1"/>
          <p:nvPr/>
        </p:nvSpPr>
        <p:spPr>
          <a:xfrm>
            <a:off x="9747504" y="4160520"/>
            <a:ext cx="18013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Post-Warranty Support</a:t>
            </a:r>
            <a:endParaRPr lang="en-US" sz="1100" dirty="0"/>
          </a:p>
        </p:txBody>
      </p:sp>
      <p:sp>
        <p:nvSpPr>
          <p:cNvPr id="55" name="Text 53"/>
          <p:cNvSpPr txBox="1"/>
          <p:nvPr/>
        </p:nvSpPr>
        <p:spPr>
          <a:xfrm>
            <a:off x="502920" y="470916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phase should have a clear outcome before moving to the next phase.</a:t>
            </a:r>
            <a:endParaRPr lang="en-US" sz="1400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12974733-3FBE-C046-A105-57EAE5C22A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Requirement Discovery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508760"/>
            <a:ext cx="649224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client’s business problem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the client’s current process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pain points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expected solution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users / staff who will use the system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required features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integrations, reports, notifications and other requirements</a:t>
            </a:r>
            <a:endParaRPr lang="en-US" sz="1400" dirty="0"/>
          </a:p>
          <a:p>
            <a:pPr marL="177800" indent="-1778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4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 what the client actually needs versus optional ideas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360920" y="1508760"/>
            <a:ext cx="4325112" cy="1051560"/>
          </a:xfrm>
          <a:prstGeom prst="roundRect">
            <a:avLst>
              <a:gd name="adj" fmla="val 6957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543800" y="1673352"/>
            <a:ext cx="2011680" cy="256032"/>
          </a:xfrm>
          <a:prstGeom prst="roundRect">
            <a:avLst>
              <a:gd name="adj" fmla="val 21429"/>
            </a:avLst>
          </a:prstGeom>
          <a:solidFill>
            <a:srgbClr val="0D8F9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616952" y="1673352"/>
            <a:ext cx="18653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OBJECTIVE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7543800" y="1993392"/>
            <a:ext cx="3959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the problem before promising the solution.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360920" y="2697480"/>
            <a:ext cx="4325112" cy="1051560"/>
          </a:xfrm>
          <a:prstGeom prst="roundRect">
            <a:avLst>
              <a:gd name="adj" fmla="val 6957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7543800" y="2862072"/>
            <a:ext cx="1828800" cy="256032"/>
          </a:xfrm>
          <a:prstGeom prst="roundRect">
            <a:avLst>
              <a:gd name="adj" fmla="val 21429"/>
            </a:avLst>
          </a:prstGeom>
          <a:solidFill>
            <a:srgbClr val="0D8F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616952" y="2862072"/>
            <a:ext cx="16824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7543800" y="3182112"/>
            <a:ext cx="39593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 Notes / Initial Requirement Document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360920" y="3886200"/>
            <a:ext cx="4325112" cy="1188720"/>
          </a:xfrm>
          <a:prstGeom prst="roundRect">
            <a:avLst>
              <a:gd name="adj" fmla="val 6154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543800" y="4050792"/>
            <a:ext cx="2377440" cy="256032"/>
          </a:xfrm>
          <a:prstGeom prst="roundRect">
            <a:avLst>
              <a:gd name="adj" fmla="val 21429"/>
            </a:avLst>
          </a:prstGeom>
          <a:solidFill>
            <a:srgbClr val="0D8F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616952" y="4050792"/>
            <a:ext cx="22311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CONFIRMATION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543800" y="4370832"/>
            <a:ext cx="39593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written confirmation can be obtained for the understood requirements.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52578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Important: avoid committing to development timelines or final pricing until the scope is sufficiently understood.</a:t>
            </a:r>
            <a:endParaRPr lang="en-US" sz="13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2C98377-866F-0A23-5C95-CC9256213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 &amp; Solution Planning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17320"/>
            <a:ext cx="10789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Requirements are converted into a practical, well-bounded project scope, covering: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2920" y="1810512"/>
            <a:ext cx="2000707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76072" y="1810512"/>
            <a:ext cx="18544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to be developed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668219" y="1810512"/>
            <a:ext cx="950976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741371" y="1810512"/>
            <a:ext cx="804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roles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83787" y="1810512"/>
            <a:ext cx="2000707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6939" y="1810512"/>
            <a:ext cx="185440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integrations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949086" y="1810512"/>
            <a:ext cx="1700784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022238" y="1810512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Hosting requirements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814462" y="1810512"/>
            <a:ext cx="1775765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887614" y="1810512"/>
            <a:ext cx="1629461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deliverables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9754819" y="1810512"/>
            <a:ext cx="1550822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827971" y="1810512"/>
            <a:ext cx="140451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timeline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02920" y="2304288"/>
            <a:ext cx="3050438" cy="310896"/>
          </a:xfrm>
          <a:prstGeom prst="roundRect">
            <a:avLst>
              <a:gd name="adj" fmla="val 17647"/>
            </a:avLst>
          </a:prstGeom>
          <a:solidFill>
            <a:srgbClr val="1B465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76072" y="2304288"/>
            <a:ext cx="29041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Dependencies &amp; client responsibilities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02920" y="2880360"/>
            <a:ext cx="5440680" cy="2331720"/>
          </a:xfrm>
          <a:prstGeom prst="roundRect">
            <a:avLst>
              <a:gd name="adj" fmla="val 3137"/>
            </a:avLst>
          </a:prstGeom>
          <a:solidFill>
            <a:srgbClr val="1039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731520" y="3044952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INCLUDED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31520" y="3429000"/>
            <a:ext cx="4983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 features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 integrations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 reports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 UI / screens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Agreed deliverables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236208" y="2880360"/>
            <a:ext cx="5440680" cy="2331720"/>
          </a:xfrm>
          <a:prstGeom prst="roundRect">
            <a:avLst>
              <a:gd name="adj" fmla="val 3137"/>
            </a:avLst>
          </a:prstGeom>
          <a:noFill/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6464808" y="3044952"/>
            <a:ext cx="4983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7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INCLUDED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6464808" y="3429000"/>
            <a:ext cx="49834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features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Unapproved integrations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redesigns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modules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Unplanned third-party services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02920" y="539496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scope prevents confusion during development.</a:t>
            </a:r>
            <a:endParaRPr lang="en-US" sz="14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A0B6709-BDD3-E26D-6E4F-A46D8E0F2C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Quotation, SOW &amp; Agreement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371600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the scope is clear, the commercial and contractual documents are prepared: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2920" y="173736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76656" y="1892808"/>
            <a:ext cx="420624" cy="420624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76656" y="18928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04088" y="2423160"/>
            <a:ext cx="3142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Quotation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704088" y="2926080"/>
            <a:ext cx="31424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price, payment terms, commercial details</a:t>
            </a:r>
            <a:endParaRPr lang="en-US" sz="1080" dirty="0"/>
          </a:p>
        </p:txBody>
      </p:sp>
      <p:sp>
        <p:nvSpPr>
          <p:cNvPr id="12" name="Shape 10"/>
          <p:cNvSpPr/>
          <p:nvPr/>
        </p:nvSpPr>
        <p:spPr>
          <a:xfrm>
            <a:off x="4322064" y="173736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495800" y="1892808"/>
            <a:ext cx="420624" cy="420624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495800" y="18928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523232" y="2423160"/>
            <a:ext cx="3142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Statement of Work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4523232" y="2926080"/>
            <a:ext cx="31424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Features, deliverables, timeline, project boundaries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8141208" y="1737360"/>
            <a:ext cx="3544824" cy="1783080"/>
          </a:xfrm>
          <a:prstGeom prst="roundRect">
            <a:avLst>
              <a:gd name="adj" fmla="val 4103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314944" y="1892808"/>
            <a:ext cx="420624" cy="420624"/>
          </a:xfrm>
          <a:prstGeom prst="ellipse">
            <a:avLst/>
          </a:prstGeom>
          <a:solidFill>
            <a:srgbClr val="0EB4B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8314944" y="18928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8342376" y="2423160"/>
            <a:ext cx="31424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Development &amp; Service Agreement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342376" y="2926080"/>
            <a:ext cx="314248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8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terms, responsibilities, warranty, support, third-party services, data/hosting, IP, liability</a:t>
            </a:r>
            <a:endParaRPr lang="en-US" sz="1080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376732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2920" y="4041648"/>
            <a:ext cx="1592885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02920" y="4041648"/>
            <a:ext cx="1592885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Documents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2095805" y="4041648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2644445" y="4041648"/>
            <a:ext cx="1592885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2644445" y="4041648"/>
            <a:ext cx="1592885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to Client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237330" y="4041648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785970" y="4041648"/>
            <a:ext cx="1592885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4785970" y="4041648"/>
            <a:ext cx="1592885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Reviews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6378854" y="4041648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927494" y="4041648"/>
            <a:ext cx="1592885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927494" y="4041648"/>
            <a:ext cx="1592885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Clarifications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8520379" y="4041648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9069019" y="4041648"/>
            <a:ext cx="1592885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069019" y="4041648"/>
            <a:ext cx="1592885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&amp; Signature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502920" y="50292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should formally commence only after the required documents are accepted / signed and the applicable advance payment is received.</a:t>
            </a:r>
            <a:endParaRPr lang="en-US" sz="13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EC3C4C97-55EE-2F83-6F9D-96A81812D0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Advance Payment &amp; Project Kickoff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508760"/>
            <a:ext cx="649224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invoice as applicable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agreed advance payment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payment internally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project folder / repository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 project team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development tasks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development plan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project start date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 project commencement confirmation to client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360920" y="1508760"/>
            <a:ext cx="4325112" cy="2606040"/>
          </a:xfrm>
          <a:prstGeom prst="roundRect">
            <a:avLst>
              <a:gd name="adj" fmla="val 2807"/>
            </a:avLst>
          </a:prstGeom>
          <a:solidFill>
            <a:srgbClr val="1039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7589520" y="1691640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 SIGNED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589520" y="1965960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589520" y="2240280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RECEIVED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589520" y="2542032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909560" y="2834640"/>
            <a:ext cx="3227832" cy="365760"/>
          </a:xfrm>
          <a:prstGeom prst="roundRect">
            <a:avLst>
              <a:gd name="adj" fmla="val 15000"/>
            </a:avLst>
          </a:prstGeom>
          <a:solidFill>
            <a:srgbClr val="0D8F9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982712" y="2834640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KICKOFF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589520" y="3246120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909560" y="3520440"/>
            <a:ext cx="3227832" cy="365760"/>
          </a:xfrm>
          <a:prstGeom prst="roundRect">
            <a:avLst>
              <a:gd name="adj" fmla="val 15000"/>
            </a:avLst>
          </a:prstGeom>
          <a:solidFill>
            <a:srgbClr val="0EB4B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982712" y="3520440"/>
            <a:ext cx="30815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BEGINS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548640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and documentation should be confirmed before significant development work begins.</a:t>
            </a:r>
            <a:endParaRPr lang="en-US" sz="135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359DFB9-19FF-662F-BC7E-B6152C73E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5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Development &amp; Internal Testing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63040"/>
            <a:ext cx="60350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according to approved scope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UI implementation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 / database development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development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Authentication and user roles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Reports and dashboards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testing and bug fixing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/ basic validation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to test/staging environment, where applicable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4617720"/>
            <a:ext cx="4572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COMMUNICATION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489204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progress updates when appropriate; discuss major blockers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Obtain clarification when requirements are unclear; record approved changes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812280" y="1463040"/>
            <a:ext cx="4873752" cy="4206240"/>
          </a:xfrm>
          <a:prstGeom prst="roundRect">
            <a:avLst>
              <a:gd name="adj" fmla="val 1739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7040880" y="1645920"/>
            <a:ext cx="4416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NEW / SIGNIFICANT CHANGE IS REQUESTED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452360" y="2212848"/>
            <a:ext cx="3593592" cy="402336"/>
          </a:xfrm>
          <a:prstGeom prst="roundRect">
            <a:avLst>
              <a:gd name="adj" fmla="val 15909"/>
            </a:avLst>
          </a:prstGeom>
          <a:solidFill>
            <a:srgbClr val="0D8F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452360" y="2212848"/>
            <a:ext cx="359359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Request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452360" y="2615184"/>
            <a:ext cx="3593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452360" y="2834640"/>
            <a:ext cx="3593592" cy="402336"/>
          </a:xfrm>
          <a:prstGeom prst="roundRect">
            <a:avLst>
              <a:gd name="adj" fmla="val 15909"/>
            </a:avLst>
          </a:prstGeom>
          <a:solidFill>
            <a:srgbClr val="0D8F9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452360" y="2834640"/>
            <a:ext cx="359359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Assessment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452360" y="3236976"/>
            <a:ext cx="3593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452360" y="3456432"/>
            <a:ext cx="3593592" cy="402336"/>
          </a:xfrm>
          <a:prstGeom prst="roundRect">
            <a:avLst>
              <a:gd name="adj" fmla="val 15909"/>
            </a:avLst>
          </a:prstGeom>
          <a:solidFill>
            <a:srgbClr val="0D8F9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52360" y="3456432"/>
            <a:ext cx="359359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Additional Cost / Timeline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452360" y="3858768"/>
            <a:ext cx="3593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7452360" y="4078224"/>
            <a:ext cx="3593592" cy="402336"/>
          </a:xfrm>
          <a:prstGeom prst="roundRect">
            <a:avLst>
              <a:gd name="adj" fmla="val 15909"/>
            </a:avLst>
          </a:prstGeom>
          <a:solidFill>
            <a:srgbClr val="0D8F9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452360" y="4078224"/>
            <a:ext cx="359359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Approval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7452360" y="4480560"/>
            <a:ext cx="35935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7452360" y="4700016"/>
            <a:ext cx="3593592" cy="402336"/>
          </a:xfrm>
          <a:prstGeom prst="roundRect">
            <a:avLst>
              <a:gd name="adj" fmla="val 15909"/>
            </a:avLst>
          </a:prstGeom>
          <a:solidFill>
            <a:srgbClr val="0D8F9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452360" y="4700016"/>
            <a:ext cx="3593592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7040880" y="5257800"/>
            <a:ext cx="4416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i="1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silently add major requirements to the original scope.</a:t>
            </a:r>
            <a:endParaRPr lang="en-US" sz="115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406059A-9DBD-FD49-3582-DFFC6BD5B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6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Demo &amp; User Acceptance Testing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63040"/>
            <a:ext cx="11155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client demonstration of agreed features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test access, where applicable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Allow client to test the system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Collect genuine bugs / issues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 whether an item is a bug or a new requirement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genuine agreed-scope defects; verify again if required</a:t>
            </a:r>
            <a:endParaRPr lang="en-US" sz="13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429000"/>
          <a:ext cx="11183112" cy="1691640"/>
        </p:xfrm>
        <a:graphic>
          <a:graphicData uri="http://schemas.openxmlformats.org/drawingml/2006/table">
            <a:tbl>
              <a:tblPr/>
              <a:tblGrid>
                <a:gridCol w="3931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51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9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CLIENT REPORTS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F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RESULTING ACTION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4F7F8"/>
                          </a:solidFill>
                        </a:rPr>
                        <a:t>Bug / Defect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CCD5D8"/>
                          </a:solidFill>
                        </a:rPr>
                        <a:t>Fix under agreed warranty / UAT terms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4F7F8"/>
                          </a:solidFill>
                        </a:rPr>
                        <a:t>New Requirement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CCD5D8"/>
                          </a:solidFill>
                        </a:rPr>
                        <a:t>Change Request / Additional Scope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4F7F8"/>
                          </a:solidFill>
                        </a:rPr>
                        <a:t>Third-Party Issue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dirty="0">
                          <a:solidFill>
                            <a:srgbClr val="CCD5D8"/>
                          </a:solidFill>
                        </a:rPr>
                        <a:t>Investigate and handle separately</a:t>
                      </a:r>
                      <a:endParaRPr lang="en-US" sz="1250" dirty="0"/>
                    </a:p>
                  </a:txBody>
                  <a:tcPr anchor="ctr">
                    <a:lnL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02920" y="53492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should be based on the approved scope, not on newly introduced requirements.</a:t>
            </a:r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AAF28B-27AE-FBA5-BCED-7B8410786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7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Approval &amp; Delivery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63040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confirms that the agreed project has been delivered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production deployment is completed, where applicable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credentials / access are provided as agreed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is provided, if included</a:t>
            </a:r>
            <a:endParaRPr lang="en-US" sz="1350" dirty="0"/>
          </a:p>
          <a:p>
            <a:pPr marL="177800" indent="-1778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3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delivery date is recorded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812280" y="1463040"/>
            <a:ext cx="4873752" cy="2880360"/>
          </a:xfrm>
          <a:prstGeom prst="roundRect">
            <a:avLst>
              <a:gd name="adj" fmla="val 2540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013448" y="1627632"/>
            <a:ext cx="3017520" cy="274320"/>
          </a:xfrm>
          <a:prstGeom prst="roundRect">
            <a:avLst>
              <a:gd name="adj" fmla="val 20000"/>
            </a:avLst>
          </a:prstGeom>
          <a:solidFill>
            <a:srgbClr val="0D8F9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86600" y="1627632"/>
            <a:ext cx="28712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DOCUMENT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013448" y="1975104"/>
            <a:ext cx="4471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&amp; Acceptance Confirmation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013448" y="2395728"/>
            <a:ext cx="447141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document records: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7013448" y="2651760"/>
            <a:ext cx="4471416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name &amp; delivery date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 deliverables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acceptance / confirmation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agreed pending minor items, if applicable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4617720"/>
            <a:ext cx="11183112" cy="1097280"/>
          </a:xfrm>
          <a:prstGeom prst="roundRect">
            <a:avLst>
              <a:gd name="adj" fmla="val 6667"/>
            </a:avLst>
          </a:prstGeom>
          <a:solidFill>
            <a:srgbClr val="0D8F90"/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22960" y="461772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documented delivery / deployment date becomes the reference date for the agreed warranty period.</a:t>
            </a:r>
            <a:endParaRPr lang="en-US" sz="15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4208F56-2D9D-48A9-6C02-AE980EBD6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8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 Payment &amp; Handover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1732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1592885" cy="530352"/>
          </a:xfrm>
          <a:prstGeom prst="roundRect">
            <a:avLst>
              <a:gd name="adj" fmla="val 15517"/>
            </a:avLst>
          </a:prstGeom>
          <a:solidFill>
            <a:srgbClr val="0D8F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" y="1691640"/>
            <a:ext cx="1592885" cy="530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Approval</a:t>
            </a:r>
            <a:endParaRPr lang="en-US" sz="1020" dirty="0"/>
          </a:p>
        </p:txBody>
      </p:sp>
      <p:sp>
        <p:nvSpPr>
          <p:cNvPr id="9" name="Text 7"/>
          <p:cNvSpPr txBox="1"/>
          <p:nvPr/>
        </p:nvSpPr>
        <p:spPr>
          <a:xfrm>
            <a:off x="2095805" y="1691640"/>
            <a:ext cx="292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2644445" y="1691640"/>
            <a:ext cx="1592885" cy="530352"/>
          </a:xfrm>
          <a:prstGeom prst="roundRect">
            <a:avLst>
              <a:gd name="adj" fmla="val 15517"/>
            </a:avLst>
          </a:prstGeom>
          <a:solidFill>
            <a:srgbClr val="0D8F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644445" y="1691640"/>
            <a:ext cx="1592885" cy="530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Invoice</a:t>
            </a:r>
            <a:endParaRPr lang="en-US" sz="1020" dirty="0"/>
          </a:p>
        </p:txBody>
      </p:sp>
      <p:sp>
        <p:nvSpPr>
          <p:cNvPr id="12" name="Text 10"/>
          <p:cNvSpPr txBox="1"/>
          <p:nvPr/>
        </p:nvSpPr>
        <p:spPr>
          <a:xfrm>
            <a:off x="4237330" y="1691640"/>
            <a:ext cx="292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785970" y="1691640"/>
            <a:ext cx="1592885" cy="530352"/>
          </a:xfrm>
          <a:prstGeom prst="roundRect">
            <a:avLst>
              <a:gd name="adj" fmla="val 15517"/>
            </a:avLst>
          </a:prstGeom>
          <a:solidFill>
            <a:srgbClr val="0D8F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785970" y="1691640"/>
            <a:ext cx="1592885" cy="530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Confirmation</a:t>
            </a:r>
            <a:endParaRPr lang="en-US" sz="1020" dirty="0"/>
          </a:p>
        </p:txBody>
      </p:sp>
      <p:sp>
        <p:nvSpPr>
          <p:cNvPr id="15" name="Text 13"/>
          <p:cNvSpPr txBox="1"/>
          <p:nvPr/>
        </p:nvSpPr>
        <p:spPr>
          <a:xfrm>
            <a:off x="6378854" y="1691640"/>
            <a:ext cx="292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927494" y="1691640"/>
            <a:ext cx="1592885" cy="530352"/>
          </a:xfrm>
          <a:prstGeom prst="roundRect">
            <a:avLst>
              <a:gd name="adj" fmla="val 15517"/>
            </a:avLst>
          </a:prstGeom>
          <a:solidFill>
            <a:srgbClr val="0D8F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927494" y="1691640"/>
            <a:ext cx="1592885" cy="530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Handover</a:t>
            </a:r>
            <a:endParaRPr lang="en-US" sz="1020" dirty="0"/>
          </a:p>
        </p:txBody>
      </p:sp>
      <p:sp>
        <p:nvSpPr>
          <p:cNvPr id="18" name="Text 16"/>
          <p:cNvSpPr txBox="1"/>
          <p:nvPr/>
        </p:nvSpPr>
        <p:spPr>
          <a:xfrm>
            <a:off x="8520379" y="1691640"/>
            <a:ext cx="29260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069019" y="1691640"/>
            <a:ext cx="1592885" cy="530352"/>
          </a:xfrm>
          <a:prstGeom prst="roundRect">
            <a:avLst>
              <a:gd name="adj" fmla="val 15517"/>
            </a:avLst>
          </a:prstGeom>
          <a:solidFill>
            <a:srgbClr val="0D8F9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069019" y="1691640"/>
            <a:ext cx="1592885" cy="5303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Operational Use</a:t>
            </a:r>
            <a:endParaRPr lang="en-US" sz="1020" dirty="0"/>
          </a:p>
        </p:txBody>
      </p:sp>
      <p:sp>
        <p:nvSpPr>
          <p:cNvPr id="21" name="Text 19"/>
          <p:cNvSpPr txBox="1"/>
          <p:nvPr/>
        </p:nvSpPr>
        <p:spPr>
          <a:xfrm>
            <a:off x="502920" y="242316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payment follows the agreed commercial schedule.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02920" y="2880360"/>
            <a:ext cx="11183112" cy="1965960"/>
          </a:xfrm>
          <a:prstGeom prst="roundRect">
            <a:avLst>
              <a:gd name="adj" fmla="val 372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3" name="Text 21"/>
          <p:cNvSpPr txBox="1"/>
          <p:nvPr/>
        </p:nvSpPr>
        <p:spPr>
          <a:xfrm>
            <a:off x="731520" y="306324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 MAY INCLUDE, WHERE APPLICABLE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31520" y="3429000"/>
            <a:ext cx="5303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application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accounts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permissions</a:t>
            </a:r>
            <a:endParaRPr lang="en-US" sz="1300" dirty="0"/>
          </a:p>
        </p:txBody>
      </p:sp>
      <p:sp>
        <p:nvSpPr>
          <p:cNvPr id="25" name="Text 23"/>
          <p:cNvSpPr txBox="1"/>
          <p:nvPr/>
        </p:nvSpPr>
        <p:spPr>
          <a:xfrm>
            <a:off x="6172200" y="3429000"/>
            <a:ext cx="5303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/ hosting access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Relevant documentation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export capability, if included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31520" y="452628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included: basic usage guidance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02920" y="51206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account ownership and production infrastructure should be handled according to the agreed project arrangement.</a:t>
            </a:r>
            <a:endParaRPr lang="en-US" sz="1300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677F65B4-E065-2E73-0D56-0FFF9AE56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9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Four-Month Warranty Period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02920" y="1417320"/>
            <a:ext cx="11183112" cy="731520"/>
          </a:xfrm>
          <a:prstGeom prst="roundRect">
            <a:avLst>
              <a:gd name="adj" fmla="val 10000"/>
            </a:avLst>
          </a:prstGeom>
          <a:solidFill>
            <a:srgbClr val="0EB4B1"/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77240" y="141732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WARRANTY PERIOD:  4 months from the documented delivery / deployment date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02920" y="2377440"/>
            <a:ext cx="5440680" cy="1920240"/>
          </a:xfrm>
          <a:prstGeom prst="roundRect">
            <a:avLst>
              <a:gd name="adj" fmla="val 3810"/>
            </a:avLst>
          </a:prstGeom>
          <a:solidFill>
            <a:srgbClr val="1039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731520" y="2514600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880360"/>
            <a:ext cx="4983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2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 bugs in agreed features</a:t>
            </a:r>
            <a:endParaRPr lang="en-US" sz="1250" dirty="0"/>
          </a:p>
          <a:p>
            <a:pPr marL="177800" indent="-1778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2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defects caused by Menoval’s implementation</a:t>
            </a:r>
            <a:endParaRPr lang="en-US" sz="1250" dirty="0"/>
          </a:p>
          <a:p>
            <a:pPr marL="177800" indent="-1778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2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feature not functioning per approved scope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236208" y="2377440"/>
            <a:ext cx="5440680" cy="1920240"/>
          </a:xfrm>
          <a:prstGeom prst="roundRect">
            <a:avLst>
              <a:gd name="adj" fmla="val 3810"/>
            </a:avLst>
          </a:prstGeom>
          <a:noFill/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464808" y="2514600"/>
            <a:ext cx="4983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E7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AUTOMATICALLY FREE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6464808" y="2880360"/>
            <a:ext cx="49834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25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features, enhancements, UI redesigns</a:t>
            </a:r>
            <a:endParaRPr lang="en-US" sz="1250" dirty="0"/>
          </a:p>
          <a:p>
            <a:pPr marL="177800" indent="-1778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25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in existing business logic; new integrations / reports</a:t>
            </a:r>
            <a:endParaRPr lang="en-US" sz="1250" dirty="0"/>
          </a:p>
          <a:p>
            <a:pPr marL="177800" indent="-177800">
              <a:lnSpc>
                <a:spcPct val="105000"/>
              </a:lnSpc>
              <a:spcAft>
                <a:spcPts val="700"/>
              </a:spcAft>
              <a:buSzPct val="100000"/>
              <a:buChar char="▪"/>
            </a:pPr>
            <a:r>
              <a:rPr lang="en-US" sz="1250" dirty="0">
                <a:solidFill>
                  <a:srgbClr val="D9BEB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service changes; client environment / configuration issues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02920" y="4572000"/>
            <a:ext cx="3191256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02920" y="4572000"/>
            <a:ext cx="3191256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 in Agreed Feature → Free Correction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694176" y="457200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242816" y="4572000"/>
            <a:ext cx="3191256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242816" y="4572000"/>
            <a:ext cx="3191256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Requirement → Paid Change Request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7434072" y="457200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982712" y="4572000"/>
            <a:ext cx="3191256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982712" y="4572000"/>
            <a:ext cx="3191256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Issue → Separate Assessment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53492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warranty is for defect correction, not unlimited development.</a:t>
            </a:r>
            <a:endParaRPr lang="en-US" sz="14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1E05205-35C9-C77B-68E3-60B7382C25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840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2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10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676656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 After Warranty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1732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5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PROCESS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02920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02920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 Reported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410789" y="169164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1959429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959429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Inspection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2867297" y="169164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415937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415937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4323806" y="169164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872446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872446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</a:t>
            </a:r>
            <a:endParaRPr lang="en-US" sz="900" dirty="0"/>
          </a:p>
        </p:txBody>
      </p:sp>
      <p:sp>
        <p:nvSpPr>
          <p:cNvPr id="18" name="Text 16"/>
          <p:cNvSpPr txBox="1"/>
          <p:nvPr/>
        </p:nvSpPr>
        <p:spPr>
          <a:xfrm>
            <a:off x="5780314" y="169164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328954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328954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Effort Estimated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7236823" y="169164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7785463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785463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Approval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8693331" y="1691640"/>
            <a:ext cx="2926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9241971" y="1691640"/>
            <a:ext cx="907869" cy="512064"/>
          </a:xfrm>
          <a:prstGeom prst="roundRect">
            <a:avLst>
              <a:gd name="adj" fmla="val 16071"/>
            </a:avLst>
          </a:prstGeom>
          <a:solidFill>
            <a:srgbClr val="0D8F90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241971" y="1691640"/>
            <a:ext cx="907869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 Correction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02920" y="2514600"/>
            <a:ext cx="11183112" cy="1051560"/>
          </a:xfrm>
          <a:prstGeom prst="roundRect">
            <a:avLst>
              <a:gd name="adj" fmla="val 6957"/>
            </a:avLst>
          </a:prstGeom>
          <a:solidFill>
            <a:srgbClr val="0EB4B1">
              <a:alpha val="21176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8" name="Text 26"/>
          <p:cNvSpPr txBox="1"/>
          <p:nvPr/>
        </p:nvSpPr>
        <p:spPr>
          <a:xfrm>
            <a:off x="822960" y="2615184"/>
            <a:ext cx="9144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₹800 Technical Diagnosis / Inspection Fee</a:t>
            </a:r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29" name="Text 27"/>
          <p:cNvSpPr txBox="1"/>
          <p:nvPr/>
        </p:nvSpPr>
        <p:spPr>
          <a:xfrm>
            <a:off x="822960" y="303580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reported issue or request requiring technical investigation</a:t>
            </a:r>
            <a:endParaRPr lang="en-US" sz="1150" dirty="0">
              <a:solidFill>
                <a:schemeClr val="bg1"/>
              </a:solidFill>
            </a:endParaRPr>
          </a:p>
        </p:txBody>
      </p:sp>
      <p:sp>
        <p:nvSpPr>
          <p:cNvPr id="30" name="Text 28"/>
          <p:cNvSpPr txBox="1"/>
          <p:nvPr/>
        </p:nvSpPr>
        <p:spPr>
          <a:xfrm>
            <a:off x="502920" y="3840480"/>
            <a:ext cx="1118311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Covers initial technical examination and diagnosis only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not automatically include development work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Coding, modification, database, configuration or third-party work is quoted separately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features are separately chargeable</a:t>
            </a:r>
            <a:endParaRPr lang="en-US" sz="130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automatic annual renewal or mandatory maintenance fee unless separately agreed</a:t>
            </a:r>
            <a:endParaRPr lang="en-US" sz="13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DD9D34E-DC93-59E1-4CAD-A0DBA2B24C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Data, Backup &amp; Third-Party Service Handling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557016" cy="3657600"/>
          </a:xfrm>
          <a:prstGeom prst="roundRect">
            <a:avLst>
              <a:gd name="adj" fmla="val 2057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704088" y="162763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704088" y="1993392"/>
            <a:ext cx="3154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data belongs to the client, as applicable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is handled per the agreed project arrangement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export is provided when included in scope or separately implemented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15968" y="1463040"/>
            <a:ext cx="3557016" cy="3657600"/>
          </a:xfrm>
          <a:prstGeom prst="roundRect">
            <a:avLst>
              <a:gd name="adj" fmla="val 2057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517136" y="162763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4517136" y="1993392"/>
            <a:ext cx="31546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backup / disaster recovery is not automatically included unless specifically agreed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Export-based backup can be used where supported</a:t>
            </a:r>
            <a:endParaRPr lang="en-US" sz="1150" dirty="0"/>
          </a:p>
          <a:p>
            <a:pPr marL="177800" indent="-177800">
              <a:lnSpc>
                <a:spcPct val="105000"/>
              </a:lnSpc>
              <a:spcAft>
                <a:spcPts val="900"/>
              </a:spcAft>
              <a:buSzPct val="100000"/>
              <a:buChar char="▪"/>
            </a:pPr>
            <a:r>
              <a:rPr lang="en-US" sz="115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should retain exported data for business continuity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129016" y="1463040"/>
            <a:ext cx="3557016" cy="3657600"/>
          </a:xfrm>
          <a:prstGeom prst="roundRect">
            <a:avLst>
              <a:gd name="adj" fmla="val 2057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8330184" y="1627632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kern="0" spc="100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SERVICES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8330184" y="1993392"/>
            <a:ext cx="3154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Firebase / Google Cloud · Meta / WhatsApp · Payment gateways · SMS &amp; email providers · Domain &amp; hosting · External APIs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8330184" y="2971800"/>
            <a:ext cx="3154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services operate under their own pricing, policies, availability and technical limitations.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53492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Third-party usage charges are separate unless specifically included in the quotation.</a:t>
            </a:r>
            <a:endParaRPr lang="en-US" sz="1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8EF7440-CCA4-D78D-A62B-51B3EFE1E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Documentation Checklist</a:t>
            </a:r>
            <a:endParaRPr lang="en-US" sz="30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417320"/>
          <a:ext cx="11183112" cy="3749042"/>
        </p:xfrm>
        <a:graphic>
          <a:graphicData uri="http://schemas.openxmlformats.org/drawingml/2006/table">
            <a:tbl>
              <a:tblPr/>
              <a:tblGrid>
                <a:gridCol w="3291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91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PHASE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F9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DOCUMENT / RECORD</a:t>
                      </a:r>
                      <a:endParaRPr lang="en-US" sz="120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Requirement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Requirement Notes / Scope Confirmation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Commercial Planning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Quotation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Project Scope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Statement of Work / Scope Confirmation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Legal &amp; Commercial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Software Development &amp; Service Agreement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Payment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Invoice + Payment Record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Project Start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Project Commencement Confirmation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Development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Change Requests / Approvals, where applicable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Testing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UAT / Issue List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Delivery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Delivery &amp; Acceptance Confirmation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3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082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F4F7F8"/>
                          </a:solidFill>
                        </a:rPr>
                        <a:t>Post-Delivery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CCD5D8"/>
                          </a:solidFill>
                        </a:rPr>
                        <a:t>Warranty / Support Records</a:t>
                      </a:r>
                      <a:endParaRPr lang="en-US" sz="1150" dirty="0"/>
                    </a:p>
                  </a:txBody>
                  <a:tcPr anchor="ctr">
                    <a:lnL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D4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26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02920" y="5349240"/>
            <a:ext cx="11183112" cy="822960"/>
          </a:xfrm>
          <a:prstGeom prst="roundRect">
            <a:avLst>
              <a:gd name="adj" fmla="val 8889"/>
            </a:avLst>
          </a:prstGeom>
          <a:solidFill>
            <a:srgbClr val="0EB4B1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777240" y="53492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number of client-facing documents simple. Core policies can be incorporated into the main Software Development &amp; Service Agreement instead of creating many separate policy documents.</a:t>
            </a:r>
            <a:endParaRPr lang="en-US" sz="12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EDFD9C-D661-2A8E-1477-118A63A17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Menoval Standard Client Handling Flow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508760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94360" y="15544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576072" y="1764792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Requirement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776118" y="1508760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67558" y="15544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2849270" y="1764792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49317" y="1508760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140757" y="15544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122469" y="1764792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Quotation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22515" y="1508760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413955" y="15544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7395667" y="1764792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595714" y="1508760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687154" y="15544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9668866" y="1764792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Payment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02920" y="2542032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94360" y="25877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576072" y="2798064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Kickoff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2776118" y="2542032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867558" y="25877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2849270" y="2798064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049317" y="2542032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140757" y="25877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5122469" y="2798064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/ UAT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7322515" y="2542032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413955" y="25877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7395667" y="2798064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9595714" y="2542032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9687154" y="2587752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9668866" y="2798064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Payment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02920" y="3575304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594360" y="36210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37" name="Text 35"/>
          <p:cNvSpPr txBox="1"/>
          <p:nvPr/>
        </p:nvSpPr>
        <p:spPr>
          <a:xfrm>
            <a:off x="576072" y="3831336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2776118" y="3575304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13303B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2867558" y="36210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2849270" y="3831336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4-Month Warranty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049317" y="3575304"/>
            <a:ext cx="2090318" cy="777240"/>
          </a:xfrm>
          <a:prstGeom prst="roundRect">
            <a:avLst>
              <a:gd name="adj" fmla="val 9412"/>
            </a:avLst>
          </a:prstGeom>
          <a:solidFill>
            <a:srgbClr val="0EB4B1"/>
          </a:solidFill>
          <a:ln w="9525">
            <a:solidFill>
              <a:srgbClr val="1D4A57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5140757" y="36210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3" name="Text 41"/>
          <p:cNvSpPr txBox="1"/>
          <p:nvPr/>
        </p:nvSpPr>
        <p:spPr>
          <a:xfrm>
            <a:off x="5122469" y="3831336"/>
            <a:ext cx="19440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01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Post-Warranty Support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502920" y="489204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0EB4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Requirement  →  Clear Scope  →  Clear Agreement  →  Controlled Development  →  Documented Delivery  →  Professional Support</a:t>
            </a:r>
            <a:endParaRPr lang="en-US" sz="13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EF209BBE-58BC-6E8C-1D05-F0B6CC6EC0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Principles We Follow With Every Client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502920" y="1508760"/>
            <a:ext cx="3557016" cy="1600200"/>
          </a:xfrm>
          <a:prstGeom prst="roundRect">
            <a:avLst>
              <a:gd name="adj" fmla="val 457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1600200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B4B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704088" y="21945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Before Development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704088" y="262432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scope and commercial terms clear.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315968" y="1508760"/>
            <a:ext cx="3557016" cy="1600200"/>
          </a:xfrm>
          <a:prstGeom prst="roundRect">
            <a:avLst>
              <a:gd name="adj" fmla="val 457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498848" y="1600200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B4B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1" name="Text 9"/>
          <p:cNvSpPr txBox="1"/>
          <p:nvPr/>
        </p:nvSpPr>
        <p:spPr>
          <a:xfrm>
            <a:off x="4517136" y="21945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Controls Cost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17136" y="262432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requirements are evaluated separately.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129016" y="1508760"/>
            <a:ext cx="3557016" cy="1600200"/>
          </a:xfrm>
          <a:prstGeom prst="roundRect">
            <a:avLst>
              <a:gd name="adj" fmla="val 457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311896" y="1600200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B4B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8330184" y="219456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Payment &amp; Approvals Are Milestones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8330184" y="262432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 rely only on verbal commitments.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02920" y="3383280"/>
            <a:ext cx="3557016" cy="1600200"/>
          </a:xfrm>
          <a:prstGeom prst="roundRect">
            <a:avLst>
              <a:gd name="adj" fmla="val 457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685800" y="3474720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B4B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704088" y="406908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Date Must Be Documented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704088" y="44988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provides a clear reference for warranty and support.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315968" y="3383280"/>
            <a:ext cx="3557016" cy="1600200"/>
          </a:xfrm>
          <a:prstGeom prst="roundRect">
            <a:avLst>
              <a:gd name="adj" fmla="val 4571"/>
            </a:avLst>
          </a:prstGeom>
          <a:solidFill>
            <a:srgbClr val="13303B">
              <a:alpha val="92000"/>
            </a:srgbClr>
          </a:solidFill>
          <a:ln w="9525">
            <a:solidFill>
              <a:srgbClr val="1D4A57"/>
            </a:solidFill>
            <a:prstDash val="solid"/>
          </a:ln>
          <a:effectLst>
            <a:outerShdw blurRad="101600" dist="38100" dir="5400000" algn="bl" rotWithShape="0">
              <a:srgbClr val="000000">
                <a:alpha val="35000"/>
              </a:srgbClr>
            </a:outerShdw>
          </a:effectLst>
        </p:spPr>
      </p:sp>
      <p:sp>
        <p:nvSpPr>
          <p:cNvPr id="22" name="Text 20"/>
          <p:cNvSpPr txBox="1"/>
          <p:nvPr/>
        </p:nvSpPr>
        <p:spPr>
          <a:xfrm>
            <a:off x="4498848" y="3474720"/>
            <a:ext cx="1188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B4B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23" name="Text 21"/>
          <p:cNvSpPr txBox="1"/>
          <p:nvPr/>
        </p:nvSpPr>
        <p:spPr>
          <a:xfrm>
            <a:off x="4517136" y="406908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F4F7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Is Structured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517136" y="4498848"/>
            <a:ext cx="3154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CCD5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Warranty covers genuine agreed-scope defects; post-warranty work follows the support / diagnosis process.</a:t>
            </a:r>
            <a:endParaRPr lang="en-US" sz="1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F7EE330-EE26-DDA3-FBA2-943EB6077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24E266-6031-9E1B-B24B-12495EABC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A132ECF-51A9-6810-8FE1-2D6AB1ECC1D6}"/>
              </a:ext>
            </a:extLst>
          </p:cNvPr>
          <p:cNvSpPr txBox="1"/>
          <p:nvPr/>
        </p:nvSpPr>
        <p:spPr>
          <a:xfrm>
            <a:off x="502920" y="6473952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Menoval Technology Solutions  |  Client Handling &amp; Project Execution Process</a:t>
            </a:r>
            <a:endParaRPr lang="en-US" sz="9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8724FA-93D4-5275-6626-CDE20757EBE2}"/>
              </a:ext>
            </a:extLst>
          </p:cNvPr>
          <p:cNvSpPr txBox="1"/>
          <p:nvPr/>
        </p:nvSpPr>
        <p:spPr>
          <a:xfrm>
            <a:off x="11140135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FABECC-7E4D-1B58-30D7-6B433F3CDEE2}"/>
              </a:ext>
            </a:extLst>
          </p:cNvPr>
          <p:cNvSpPr txBox="1"/>
          <p:nvPr/>
        </p:nvSpPr>
        <p:spPr>
          <a:xfrm>
            <a:off x="502920" y="457200"/>
            <a:ext cx="11155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 Checklist</a:t>
            </a:r>
            <a:endParaRPr lang="en-US" sz="3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D749A46-D63B-EEDF-7D6B-AFEF34B464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069" y="343118"/>
            <a:ext cx="1638131" cy="409533"/>
          </a:xfrm>
          <a:prstGeom prst="rect">
            <a:avLst/>
          </a:prstGeom>
        </p:spPr>
      </p:pic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A2EB0A17-B884-B2C0-1C90-F1A1E0ED17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757157"/>
              </p:ext>
            </p:extLst>
          </p:nvPr>
        </p:nvGraphicFramePr>
        <p:xfrm>
          <a:off x="1380276" y="1313445"/>
          <a:ext cx="9126697" cy="43282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3526">
                  <a:extLst>
                    <a:ext uri="{9D8B030D-6E8A-4147-A177-3AD203B41FA5}">
                      <a16:colId xmlns:a16="http://schemas.microsoft.com/office/drawing/2014/main" val="3218989422"/>
                    </a:ext>
                  </a:extLst>
                </a:gridCol>
                <a:gridCol w="2152290">
                  <a:extLst>
                    <a:ext uri="{9D8B030D-6E8A-4147-A177-3AD203B41FA5}">
                      <a16:colId xmlns:a16="http://schemas.microsoft.com/office/drawing/2014/main" val="4251936201"/>
                    </a:ext>
                  </a:extLst>
                </a:gridCol>
                <a:gridCol w="3454162">
                  <a:extLst>
                    <a:ext uri="{9D8B030D-6E8A-4147-A177-3AD203B41FA5}">
                      <a16:colId xmlns:a16="http://schemas.microsoft.com/office/drawing/2014/main" val="1169866306"/>
                    </a:ext>
                  </a:extLst>
                </a:gridCol>
                <a:gridCol w="2876719">
                  <a:extLst>
                    <a:ext uri="{9D8B030D-6E8A-4147-A177-3AD203B41FA5}">
                      <a16:colId xmlns:a16="http://schemas.microsoft.com/office/drawing/2014/main" val="2707139013"/>
                    </a:ext>
                  </a:extLst>
                </a:gridCol>
              </a:tblGrid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rgbClr val="0EB4B1"/>
                          </a:solidFill>
                          <a:latin typeface="+mn-lt"/>
                        </a:rPr>
                        <a:t>Phase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rgbClr val="0EB4B1"/>
                          </a:solidFill>
                          <a:latin typeface="+mn-lt"/>
                        </a:rPr>
                        <a:t>Client Handling Phase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rgbClr val="0EB4B1"/>
                          </a:solidFill>
                          <a:latin typeface="+mn-lt"/>
                        </a:rPr>
                        <a:t>Document Name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rgbClr val="0EB4B1"/>
                          </a:solidFill>
                          <a:latin typeface="+mn-lt"/>
                        </a:rPr>
                        <a:t>Client Signature / Acknowledgement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2603664751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Initial Enquiry / Discussion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Client Requirement Notes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No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2595863864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Requirement Finalization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Requirement Confirmation Document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Acknowledge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3568457110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Scope Finalization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Statement of Work (SOW)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Sign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1248947980"/>
                  </a:ext>
                </a:extLst>
              </a:tr>
              <a:tr h="17086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Commercial Proposal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Project Quotation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Approve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3537819567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Legal Confirmation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Software Development &amp; Service Agreement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Sign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3368859506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Advance Payment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Advance Payment Invoice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Payment is the acknowledgement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1950067930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Project Start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Project Commencement Confirmation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Optional acknowledgement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4294593129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Development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Change Request / Scope Change Form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Sign/Approve only if changes occur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1169497959"/>
                  </a:ext>
                </a:extLst>
              </a:tr>
              <a:tr h="42902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Testing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User Acceptance Testing (UAT) / Testing Confirmation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Acknowledge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782879928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Final Delivery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Delivery &amp; Acceptance Confirmation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Sign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939139403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Handover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Project Handover Confirmation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 Acknowledge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1695768910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Warranty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Warranty &amp; Support Record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Normally no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1789020240"/>
                  </a:ext>
                </a:extLst>
              </a:tr>
              <a:tr h="29994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Post-Warranty Support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Technical Diagnosis / Support Request</a:t>
                      </a:r>
                    </a:p>
                  </a:txBody>
                  <a:tcPr marL="44401" marR="44401" marT="22201" marB="22201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sz="14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+mn-lt"/>
                        </a:rPr>
                        <a:t>Approve charges where applicable</a:t>
                      </a:r>
                    </a:p>
                  </a:txBody>
                  <a:tcPr marL="44401" marR="44401" marT="22201" marB="22201" anchor="ctr"/>
                </a:tc>
                <a:extLst>
                  <a:ext uri="{0D108BD9-81ED-4DB2-BD59-A6C34878D82A}">
                    <a16:rowId xmlns:a16="http://schemas.microsoft.com/office/drawing/2014/main" val="29535762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7350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DD1FA1-8C49-A73A-2EA9-283AC3AF5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FFE50E01-9CFD-0F5B-9525-CE38CF011BF1}"/>
              </a:ext>
            </a:extLst>
          </p:cNvPr>
          <p:cNvSpPr txBox="1"/>
          <p:nvPr/>
        </p:nvSpPr>
        <p:spPr>
          <a:xfrm>
            <a:off x="502920" y="3017520"/>
            <a:ext cx="10607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4F7F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2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48AE8B4-FAC0-081F-BBB4-C8AEFDD5783C}"/>
              </a:ext>
            </a:extLst>
          </p:cNvPr>
          <p:cNvSpPr/>
          <p:nvPr/>
        </p:nvSpPr>
        <p:spPr>
          <a:xfrm>
            <a:off x="502920" y="4224528"/>
            <a:ext cx="2194560" cy="0"/>
          </a:xfrm>
          <a:prstGeom prst="line">
            <a:avLst/>
          </a:prstGeom>
          <a:noFill/>
          <a:ln w="25400">
            <a:solidFill>
              <a:srgbClr val="0EB4B1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FB1E6E6-BF56-4A19-0789-624CBC31F153}"/>
              </a:ext>
            </a:extLst>
          </p:cNvPr>
          <p:cNvSpPr txBox="1"/>
          <p:nvPr/>
        </p:nvSpPr>
        <p:spPr>
          <a:xfrm>
            <a:off x="502920" y="43891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9AAC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Requirement Discovery to Delivery, Warranty &amp; Support</a:t>
            </a:r>
            <a:endParaRPr lang="en-US" sz="135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4FB5C30-FA01-51C0-7ED1-E6E106AB5F59}"/>
              </a:ext>
            </a:extLst>
          </p:cNvPr>
          <p:cNvSpPr txBox="1"/>
          <p:nvPr/>
        </p:nvSpPr>
        <p:spPr>
          <a:xfrm>
            <a:off x="502920" y="6217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6E7E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PROCESS DOCUMENT</a:t>
            </a:r>
            <a:endParaRPr lang="en-US" sz="1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81EBD2-07F3-3DC2-566D-D6AEAF106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76" y="1925846"/>
            <a:ext cx="5055079" cy="126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87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1754</Words>
  <Application>Microsoft Office PowerPoint</Application>
  <PresentationFormat>Widescreen</PresentationFormat>
  <Paragraphs>459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SURIYA PRASAAD S</cp:lastModifiedBy>
  <cp:revision>4</cp:revision>
  <dcterms:created xsi:type="dcterms:W3CDTF">2026-09-10T13:26:10Z</dcterms:created>
  <dcterms:modified xsi:type="dcterms:W3CDTF">2026-09-10T13:46:35Z</dcterms:modified>
</cp:coreProperties>
</file>